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embeddedFontLst>
    <p:embeddedFont>
      <p:font typeface="Calibri" panose="020F0502020204030204" pitchFamily="34" charset="0"/>
      <p:regular r:id="rId18"/>
      <p:bold r:id="rId19"/>
      <p:italic r:id="rId20"/>
      <p:boldItalic r:id="rId21"/>
    </p:embeddedFont>
    <p:embeddedFont>
      <p:font typeface="Montserrat"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599"/>
  </p:normalViewPr>
  <p:slideViewPr>
    <p:cSldViewPr snapToGrid="0" snapToObjects="1">
      <p:cViewPr varScale="1">
        <p:scale>
          <a:sx n="106" d="100"/>
          <a:sy n="106" d="100"/>
        </p:scale>
        <p:origin x="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403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11998500" cy="6665833"/>
          </a:xfrm>
          <a:prstGeom prst="rect">
            <a:avLst/>
          </a:prstGeom>
          <a:solidFill>
            <a:srgbClr val="00A0B0"/>
          </a:solidFill>
        </p:spPr>
      </p:sp>
      <p:pic>
        <p:nvPicPr>
          <p:cNvPr id="3" name="Object 2" descr="preencoded.png"/>
          <p:cNvPicPr>
            <a:picLocks noChangeAspect="1"/>
          </p:cNvPicPr>
          <p:nvPr/>
        </p:nvPicPr>
        <p:blipFill>
          <a:blip r:embed="rId3"/>
          <a:srcRect t="9286" b="7381"/>
          <a:stretch/>
        </p:blipFill>
        <p:spPr>
          <a:xfrm>
            <a:off x="95226" y="95226"/>
            <a:ext cx="11998500" cy="6665833"/>
          </a:xfrm>
          <a:prstGeom prst="rect">
            <a:avLst/>
          </a:prstGeom>
        </p:spPr>
      </p:pic>
      <p:sp>
        <p:nvSpPr>
          <p:cNvPr id="4" name="Object 3"/>
          <p:cNvSpPr/>
          <p:nvPr/>
        </p:nvSpPr>
        <p:spPr>
          <a:xfrm>
            <a:off x="1847388" y="2485403"/>
            <a:ext cx="8494176" cy="1885479"/>
          </a:xfrm>
          <a:prstGeom prst="rect">
            <a:avLst/>
          </a:prstGeom>
          <a:solidFill>
            <a:srgbClr val="000000">
              <a:alpha val="30000"/>
            </a:srgbClr>
          </a:solidFill>
        </p:spPr>
      </p:sp>
      <p:sp>
        <p:nvSpPr>
          <p:cNvPr id="5" name="Object 4"/>
          <p:cNvSpPr/>
          <p:nvPr/>
        </p:nvSpPr>
        <p:spPr>
          <a:xfrm>
            <a:off x="1736926" y="2645205"/>
            <a:ext cx="8715101" cy="1574505"/>
          </a:xfrm>
          <a:prstGeom prst="rect">
            <a:avLst/>
          </a:prstGeom>
          <a:noFill/>
        </p:spPr>
        <p:txBody>
          <a:bodyPr wrap="square" lIns="0" tIns="0" rIns="0" bIns="0" rtlCol="0" anchor="t"/>
          <a:lstStyle/>
          <a:p>
            <a:pPr algn="ctr">
              <a:lnSpc>
                <a:spcPts val="6200"/>
              </a:lnSpc>
              <a:buNone/>
            </a:pPr>
            <a:r>
              <a:rPr lang="en-US" sz="5625" dirty="0">
                <a:solidFill>
                  <a:srgbClr val="FFFFFF"/>
                </a:solidFill>
                <a:latin typeface="Trocchi" pitchFamily="34" charset="0"/>
                <a:ea typeface="Trocchi" pitchFamily="34" charset="-122"/>
                <a:cs typeface="Trocchi" pitchFamily="34" charset="-120"/>
              </a:rPr>
              <a:t>Predictive Model for Service Calls Payment</a:t>
            </a:r>
            <a:endParaRPr lang="en-US" dirty="0"/>
          </a:p>
        </p:txBody>
      </p:sp>
      <p:sp>
        <p:nvSpPr>
          <p:cNvPr id="6" name="Object 5"/>
          <p:cNvSpPr/>
          <p:nvPr/>
        </p:nvSpPr>
        <p:spPr>
          <a:xfrm>
            <a:off x="5516547" y="317855"/>
            <a:ext cx="7008759" cy="419814"/>
          </a:xfrm>
          <a:prstGeom prst="rect">
            <a:avLst/>
          </a:prstGeom>
          <a:noFill/>
        </p:spPr>
        <p:txBody>
          <a:bodyPr wrap="square" lIns="0" tIns="0" rIns="0" bIns="0" rtlCol="0" anchor="t"/>
          <a:lstStyle/>
          <a:p>
            <a:pPr algn="ctr">
              <a:lnSpc>
                <a:spcPts val="3307"/>
              </a:lnSpc>
              <a:buNone/>
            </a:pPr>
            <a:r>
              <a:rPr lang="en-US" sz="2813" dirty="0">
                <a:solidFill>
                  <a:srgbClr val="FFFFFF"/>
                </a:solidFill>
                <a:latin typeface="Trocchi" pitchFamily="34" charset="0"/>
                <a:ea typeface="Trocchi" pitchFamily="34" charset="-122"/>
                <a:cs typeface="Trocchi" pitchFamily="34" charset="-120"/>
              </a:rPr>
              <a:t>INF 428/528 FINAL PROJECT</a:t>
            </a:r>
            <a:endParaRPr lang="en-US" dirty="0"/>
          </a:p>
        </p:txBody>
      </p:sp>
      <p:pic>
        <p:nvPicPr>
          <p:cNvPr id="7" name="Object 6"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0573" y="5254179"/>
            <a:ext cx="2180680" cy="1142714"/>
          </a:xfrm>
          <a:prstGeom prst="rect">
            <a:avLst/>
          </a:prstGeom>
        </p:spPr>
      </p:pic>
      <p:sp>
        <p:nvSpPr>
          <p:cNvPr id="8" name="Object 7"/>
          <p:cNvSpPr/>
          <p:nvPr/>
        </p:nvSpPr>
        <p:spPr>
          <a:xfrm>
            <a:off x="9681058" y="5367921"/>
            <a:ext cx="1979752" cy="614209"/>
          </a:xfrm>
          <a:prstGeom prst="rect">
            <a:avLst/>
          </a:prstGeom>
          <a:noFill/>
        </p:spPr>
        <p:txBody>
          <a:bodyPr wrap="square" lIns="0" tIns="0" rIns="0" bIns="0" rtlCol="0" anchor="t"/>
          <a:lstStyle/>
          <a:p>
            <a:pPr algn="ctr">
              <a:lnSpc>
                <a:spcPts val="2420"/>
              </a:lnSpc>
              <a:buNone/>
            </a:pPr>
            <a:r>
              <a:rPr lang="en-US" sz="1728" b="1" dirty="0">
                <a:solidFill>
                  <a:srgbClr val="FFFFFF"/>
                </a:solidFill>
                <a:latin typeface="Montserrat" pitchFamily="34" charset="0"/>
                <a:ea typeface="Montserrat" pitchFamily="34" charset="-122"/>
                <a:cs typeface="Montserrat" pitchFamily="34" charset="-120"/>
              </a:rPr>
              <a:t>Yashoda Rishita Pothunuri</a:t>
            </a:r>
            <a:endParaRPr lang="en-US" dirty="0"/>
          </a:p>
        </p:txBody>
      </p:sp>
      <p:sp>
        <p:nvSpPr>
          <p:cNvPr id="9" name="Object 8"/>
          <p:cNvSpPr/>
          <p:nvPr/>
        </p:nvSpPr>
        <p:spPr>
          <a:xfrm>
            <a:off x="9681058" y="6042465"/>
            <a:ext cx="1979752" cy="213292"/>
          </a:xfrm>
          <a:prstGeom prst="rect">
            <a:avLst/>
          </a:prstGeom>
          <a:noFill/>
        </p:spPr>
        <p:txBody>
          <a:bodyPr wrap="square" lIns="0" tIns="0" rIns="0" bIns="0" rtlCol="0" anchor="t"/>
          <a:lstStyle/>
          <a:p>
            <a:pPr algn="ctr">
              <a:lnSpc>
                <a:spcPts val="1680"/>
              </a:lnSpc>
              <a:spcBef>
                <a:spcPts val="466"/>
              </a:spcBef>
              <a:buNone/>
            </a:pPr>
            <a:r>
              <a:rPr lang="en-US" sz="1200" b="1" dirty="0">
                <a:solidFill>
                  <a:srgbClr val="515151"/>
                </a:solidFill>
                <a:latin typeface="Montserrat" pitchFamily="34" charset="0"/>
                <a:ea typeface="Montserrat" pitchFamily="34" charset="-122"/>
                <a:cs typeface="Montserrat" pitchFamily="34" charset="-120"/>
              </a:rPr>
              <a:t>001570390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Prediction and Results</a:t>
            </a:r>
            <a:endParaRPr lang="en-US" dirty="0"/>
          </a:p>
        </p:txBody>
      </p:sp>
      <p:sp>
        <p:nvSpPr>
          <p:cNvPr id="3" name="Object 2"/>
          <p:cNvSpPr/>
          <p:nvPr/>
        </p:nvSpPr>
        <p:spPr>
          <a:xfrm>
            <a:off x="7522869" y="1590277"/>
            <a:ext cx="4199475" cy="4208997"/>
          </a:xfrm>
          <a:prstGeom prst="rect">
            <a:avLst/>
          </a:prstGeom>
          <a:solidFill>
            <a:srgbClr val="00A0B0"/>
          </a:solidFill>
        </p:spPr>
      </p:sp>
      <p:pic>
        <p:nvPicPr>
          <p:cNvPr id="4" name="Object 3" descr="preencoded.png"/>
          <p:cNvPicPr>
            <a:picLocks noChangeAspect="1"/>
          </p:cNvPicPr>
          <p:nvPr/>
        </p:nvPicPr>
        <p:blipFill>
          <a:blip r:embed="rId3"/>
          <a:srcRect l="10334" t="-31805" r="46069" b="-31805"/>
          <a:stretch/>
        </p:blipFill>
        <p:spPr>
          <a:xfrm>
            <a:off x="7522869" y="1590277"/>
            <a:ext cx="4199475" cy="4208997"/>
          </a:xfrm>
          <a:prstGeom prst="rect">
            <a:avLst/>
          </a:prstGeom>
        </p:spPr>
      </p:pic>
      <p:sp>
        <p:nvSpPr>
          <p:cNvPr id="5" name="Object 4"/>
          <p:cNvSpPr/>
          <p:nvPr/>
        </p:nvSpPr>
        <p:spPr>
          <a:xfrm>
            <a:off x="761810" y="1840767"/>
            <a:ext cx="6703924" cy="844537"/>
          </a:xfrm>
          <a:prstGeom prst="rect">
            <a:avLst/>
          </a:prstGeom>
          <a:noFill/>
        </p:spPr>
        <p:txBody>
          <a:bodyPr wrap="square" lIns="0" tIns="0" rIns="0" bIns="0" rtlCol="0" anchor="t"/>
          <a:lstStyle/>
          <a:p>
            <a:pPr algn="l">
              <a:lnSpc>
                <a:spcPts val="1109"/>
              </a:lnSpc>
              <a:buNone/>
            </a:pPr>
            <a:r>
              <a:rPr lang="en-US" sz="792" b="1" dirty="0">
                <a:solidFill>
                  <a:srgbClr val="000000">
                    <a:alpha val="60000"/>
                  </a:srgbClr>
                </a:solidFill>
                <a:latin typeface="Montserrat" pitchFamily="34" charset="0"/>
                <a:ea typeface="Montserrat" pitchFamily="34" charset="-122"/>
                <a:cs typeface="Montserrat" pitchFamily="34" charset="-120"/>
              </a:rPr>
              <a:t>The trained model is used to forecast the target variable for the testing set in this line. The results of the model on the testing set's confusion matrix, classification report, and accuracy score are seen in the output. The confusion matrix and classification report show that the model is performing well when predicting the negative class (0), with high precision and recall. However, it has low precision and recall when it comes to the positive class (1), indicating that it is not doing well in detecting clients who are likely to make a service payment call. The accuracy score of 0.9626 is quite high; however, it can be deceptive in imbalanced datasets in which the negative class predominates.</a:t>
            </a:r>
            <a:endParaRPr lang="en-US" dirty="0"/>
          </a:p>
        </p:txBody>
      </p:sp>
      <p:sp>
        <p:nvSpPr>
          <p:cNvPr id="6" name="Object 5"/>
          <p:cNvSpPr/>
          <p:nvPr/>
        </p:nvSpPr>
        <p:spPr>
          <a:xfrm>
            <a:off x="761810" y="2807164"/>
            <a:ext cx="2679051" cy="2679051"/>
          </a:xfrm>
          <a:prstGeom prst="rect">
            <a:avLst/>
          </a:prstGeom>
          <a:solidFill>
            <a:srgbClr val="00A0B0"/>
          </a:solidFill>
        </p:spPr>
      </p:sp>
      <p:pic>
        <p:nvPicPr>
          <p:cNvPr id="7" name="Object 6" descr="preencoded.png"/>
          <p:cNvPicPr>
            <a:picLocks noChangeAspect="1"/>
          </p:cNvPicPr>
          <p:nvPr/>
        </p:nvPicPr>
        <p:blipFill>
          <a:blip r:embed="rId4"/>
          <a:srcRect l="11245" r="13996"/>
          <a:stretch/>
        </p:blipFill>
        <p:spPr>
          <a:xfrm>
            <a:off x="761810" y="2807164"/>
            <a:ext cx="2679051" cy="26790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Flask Application</a:t>
            </a:r>
            <a:endParaRPr lang="en-US" dirty="0"/>
          </a:p>
        </p:txBody>
      </p:sp>
      <p:sp>
        <p:nvSpPr>
          <p:cNvPr id="3" name="Object 2"/>
          <p:cNvSpPr/>
          <p:nvPr/>
        </p:nvSpPr>
        <p:spPr>
          <a:xfrm>
            <a:off x="476131" y="1590277"/>
            <a:ext cx="4199475" cy="4799400"/>
          </a:xfrm>
          <a:prstGeom prst="rect">
            <a:avLst/>
          </a:prstGeom>
          <a:solidFill>
            <a:srgbClr val="1A1A1A"/>
          </a:solidFill>
        </p:spPr>
      </p:sp>
      <p:pic>
        <p:nvPicPr>
          <p:cNvPr id="4" name="Object 3" descr="preencoded.png"/>
          <p:cNvPicPr>
            <a:picLocks noChangeAspect="1"/>
          </p:cNvPicPr>
          <p:nvPr/>
        </p:nvPicPr>
        <p:blipFill>
          <a:blip r:embed="rId3"/>
          <a:srcRect l="12884" t="-43267" r="6285" b="-43267"/>
          <a:stretch/>
        </p:blipFill>
        <p:spPr>
          <a:xfrm>
            <a:off x="476131" y="1590277"/>
            <a:ext cx="4199475" cy="4799400"/>
          </a:xfrm>
          <a:prstGeom prst="rect">
            <a:avLst/>
          </a:prstGeom>
        </p:spPr>
      </p:pic>
      <p:sp>
        <p:nvSpPr>
          <p:cNvPr id="5" name="Object 4"/>
          <p:cNvSpPr/>
          <p:nvPr/>
        </p:nvSpPr>
        <p:spPr>
          <a:xfrm>
            <a:off x="5332667" y="1795981"/>
            <a:ext cx="6703924" cy="2879104"/>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Flask can be utilized to create a web-based application that enables users to submit their data and receive an estimation of whether they are likely to make a service payment call within the next 5 days. To get started, we can install Flask through the command pip install Flask in the command window or terminal. Following that, we can import Flask and construct a new Flask object in a new Python file (Flask.py). This object will act as our web application.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Workflow</a:t>
            </a:r>
            <a:endParaRPr lang="en-US" dirty="0"/>
          </a:p>
        </p:txBody>
      </p:sp>
      <p:sp>
        <p:nvSpPr>
          <p:cNvPr id="3" name="Object 2"/>
          <p:cNvSpPr/>
          <p:nvPr/>
        </p:nvSpPr>
        <p:spPr>
          <a:xfrm>
            <a:off x="476131"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14234" t="-5948" r="14234" b="-5948"/>
          <a:stretch/>
        </p:blipFill>
        <p:spPr>
          <a:xfrm>
            <a:off x="476131" y="1590277"/>
            <a:ext cx="4199475" cy="4799400"/>
          </a:xfrm>
          <a:prstGeom prst="rect">
            <a:avLst/>
          </a:prstGeom>
        </p:spPr>
      </p:pic>
      <p:sp>
        <p:nvSpPr>
          <p:cNvPr id="5" name="Object 4"/>
          <p:cNvSpPr/>
          <p:nvPr/>
        </p:nvSpPr>
        <p:spPr>
          <a:xfrm>
            <a:off x="5332667" y="1811976"/>
            <a:ext cx="6703924" cy="2047958"/>
          </a:xfrm>
          <a:prstGeom prst="rect">
            <a:avLst/>
          </a:prstGeom>
          <a:noFill/>
        </p:spPr>
        <p:txBody>
          <a:bodyPr wrap="square" lIns="0" tIns="0" rIns="0" bIns="0" rtlCol="0" anchor="t"/>
          <a:lstStyle/>
          <a:p>
            <a:pPr algn="l">
              <a:lnSpc>
                <a:spcPts val="2016"/>
              </a:lnSpc>
              <a:buNone/>
            </a:pPr>
            <a:r>
              <a:rPr lang="en-US" sz="1440" dirty="0">
                <a:solidFill>
                  <a:srgbClr val="000000">
                    <a:alpha val="60000"/>
                  </a:srgbClr>
                </a:solidFill>
                <a:latin typeface="Montserrat" pitchFamily="34" charset="0"/>
                <a:ea typeface="Montserrat" pitchFamily="34" charset="-122"/>
                <a:cs typeface="Montserrat" pitchFamily="34" charset="-120"/>
              </a:rPr>
              <a:t>We load the libraries Flask, Pandas and joblib for building a web app, processing data and building our machine learning model and scaler, respectively. For handling inbound requests through HTTP, we employ a decorator (@app.route) for constructing a route. This route forms the URL for accessing our app's content. To process form submissions, we define a function (RequiredData) that extracts form values and applies our model to make predictions.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Templates</a:t>
            </a:r>
            <a:endParaRPr lang="en-US" dirty="0"/>
          </a:p>
        </p:txBody>
      </p:sp>
      <p:sp>
        <p:nvSpPr>
          <p:cNvPr id="3" name="Object 2"/>
          <p:cNvSpPr/>
          <p:nvPr/>
        </p:nvSpPr>
        <p:spPr>
          <a:xfrm>
            <a:off x="476131"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16626" t="-80125" r="36980" b="-80124"/>
          <a:stretch/>
        </p:blipFill>
        <p:spPr>
          <a:xfrm>
            <a:off x="476131" y="1590277"/>
            <a:ext cx="4199475" cy="4799400"/>
          </a:xfrm>
          <a:prstGeom prst="rect">
            <a:avLst/>
          </a:prstGeom>
        </p:spPr>
      </p:pic>
      <p:sp>
        <p:nvSpPr>
          <p:cNvPr id="5" name="Object 4"/>
          <p:cNvSpPr/>
          <p:nvPr/>
        </p:nvSpPr>
        <p:spPr>
          <a:xfrm>
            <a:off x="5332667" y="1795981"/>
            <a:ext cx="6703924" cy="1599502"/>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We provide users with the result of the prediction by creating two HTML files (predict.html and result.html) which enable the input of necessary data for the prediction (predict.html) and the display of the prediction score (result.html).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Starting the Application</a:t>
            </a:r>
            <a:endParaRPr lang="en-US" dirty="0"/>
          </a:p>
        </p:txBody>
      </p:sp>
      <p:sp>
        <p:nvSpPr>
          <p:cNvPr id="3" name="Object 2"/>
          <p:cNvSpPr/>
          <p:nvPr/>
        </p:nvSpPr>
        <p:spPr>
          <a:xfrm>
            <a:off x="7522869"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11857" t="-128793" r="8985" b="-128793"/>
          <a:stretch/>
        </p:blipFill>
        <p:spPr>
          <a:xfrm>
            <a:off x="7522869" y="1590277"/>
            <a:ext cx="4199475" cy="4799400"/>
          </a:xfrm>
          <a:prstGeom prst="rect">
            <a:avLst/>
          </a:prstGeom>
        </p:spPr>
      </p:pic>
      <p:sp>
        <p:nvSpPr>
          <p:cNvPr id="5" name="Object 4"/>
          <p:cNvSpPr/>
          <p:nvPr/>
        </p:nvSpPr>
        <p:spPr>
          <a:xfrm>
            <a:off x="761810" y="1795981"/>
            <a:ext cx="6703924" cy="2239303"/>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Finally, we utilized the app.run() function to initiate the Flask application, launching the development server which enabled access to the application through a web browser. We were able to  launch the application, however, there appears to be an issue with the sequence class from the collections library which is hindering the URL from loading.</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52852" y="3035632"/>
            <a:ext cx="4483249" cy="787253"/>
          </a:xfrm>
          <a:prstGeom prst="rect">
            <a:avLst/>
          </a:prstGeom>
          <a:noFill/>
        </p:spPr>
        <p:txBody>
          <a:bodyPr wrap="square" lIns="0" tIns="0" rIns="0" bIns="0" rtlCol="0" anchor="t"/>
          <a:lstStyle/>
          <a:p>
            <a:pPr algn="ctr">
              <a:lnSpc>
                <a:spcPts val="6200"/>
              </a:lnSpc>
              <a:buNone/>
            </a:pPr>
            <a:r>
              <a:rPr lang="en-US" sz="5625" dirty="0">
                <a:solidFill>
                  <a:srgbClr val="333333"/>
                </a:solidFill>
                <a:latin typeface="Trocchi" pitchFamily="34" charset="0"/>
                <a:ea typeface="Trocchi" pitchFamily="34" charset="-122"/>
                <a:cs typeface="Trocchi"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Outline</a:t>
            </a:r>
            <a:endParaRPr lang="en-US" dirty="0"/>
          </a:p>
        </p:txBody>
      </p:sp>
      <p:sp>
        <p:nvSpPr>
          <p:cNvPr id="3" name="Object 2"/>
          <p:cNvSpPr/>
          <p:nvPr/>
        </p:nvSpPr>
        <p:spPr>
          <a:xfrm>
            <a:off x="2237815" y="1661251"/>
            <a:ext cx="8484653" cy="4638780"/>
          </a:xfrm>
          <a:prstGeom prst="rect">
            <a:avLst/>
          </a:prstGeom>
          <a:noFill/>
        </p:spPr>
        <p:txBody>
          <a:bodyPr wrap="square" lIns="0" tIns="0" rIns="0" bIns="0" rtlCol="0" anchor="t"/>
          <a:lstStyle/>
          <a:p>
            <a:pPr marL="242900" indent="-242900" algn="l">
              <a:lnSpc>
                <a:spcPts val="1814"/>
              </a:lnSpc>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What is the purpose of this project?</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Predictive Modeling</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Data Preparation</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Modeling Methods</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How we start working on our Model</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Splitting the Data and Scaling the variables</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Imputing the missing variables and Logistic Regression</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Prediction and Results</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Flask Application</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Workflow</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Templates</a:t>
            </a:r>
          </a:p>
          <a:p>
            <a:pPr marL="242900" indent="-242900" algn="l">
              <a:lnSpc>
                <a:spcPts val="1814"/>
              </a:lnSpc>
              <a:spcBef>
                <a:spcPts val="1316"/>
              </a:spcBef>
              <a:buSzPct val="100000"/>
              <a:buFont typeface="+mj-lt"/>
              <a:buAutoNum type="arabicPeriod"/>
            </a:pPr>
            <a:r>
              <a:rPr lang="en-US" sz="1296" dirty="0">
                <a:solidFill>
                  <a:srgbClr val="333333"/>
                </a:solidFill>
                <a:latin typeface="Montserrat" pitchFamily="34" charset="0"/>
                <a:ea typeface="Montserrat" pitchFamily="34" charset="-122"/>
                <a:cs typeface="Montserrat" pitchFamily="34" charset="-120"/>
              </a:rPr>
              <a:t>Starting the Application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What is the purpose of this project?</a:t>
            </a:r>
            <a:endParaRPr lang="en-US" dirty="0"/>
          </a:p>
        </p:txBody>
      </p:sp>
      <p:sp>
        <p:nvSpPr>
          <p:cNvPr id="3" name="Object 2"/>
          <p:cNvSpPr/>
          <p:nvPr/>
        </p:nvSpPr>
        <p:spPr>
          <a:xfrm>
            <a:off x="476131"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20804" r="20804"/>
          <a:stretch/>
        </p:blipFill>
        <p:spPr>
          <a:xfrm>
            <a:off x="476131" y="1590277"/>
            <a:ext cx="4199475" cy="4799400"/>
          </a:xfrm>
          <a:prstGeom prst="rect">
            <a:avLst/>
          </a:prstGeom>
        </p:spPr>
      </p:pic>
      <p:sp>
        <p:nvSpPr>
          <p:cNvPr id="5" name="Object 4"/>
          <p:cNvSpPr/>
          <p:nvPr/>
        </p:nvSpPr>
        <p:spPr>
          <a:xfrm>
            <a:off x="5332667" y="1795981"/>
            <a:ext cx="6703924" cy="3518905"/>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This project seeks to create a predictive model that can accurately detect which clients will most likely call in to make service payments within the next five days. This model will be used for preemptive emails sent out to customers in order to urge them to make their payments online, regardless of whether they have been given advance notice or not. By leveraging information on clients who have bills due within the next five days, the model's success in catalyzing payment-making activities can be accurately determined.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Predictive Modeling</a:t>
            </a:r>
            <a:endParaRPr lang="en-US" dirty="0"/>
          </a:p>
        </p:txBody>
      </p:sp>
      <p:sp>
        <p:nvSpPr>
          <p:cNvPr id="3" name="Object 2"/>
          <p:cNvSpPr/>
          <p:nvPr/>
        </p:nvSpPr>
        <p:spPr>
          <a:xfrm>
            <a:off x="476131"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18512" r="18512"/>
          <a:stretch/>
        </p:blipFill>
        <p:spPr>
          <a:xfrm>
            <a:off x="476131" y="1590277"/>
            <a:ext cx="4199475" cy="4799400"/>
          </a:xfrm>
          <a:prstGeom prst="rect">
            <a:avLst/>
          </a:prstGeom>
        </p:spPr>
      </p:pic>
      <p:sp>
        <p:nvSpPr>
          <p:cNvPr id="5" name="Object 4"/>
          <p:cNvSpPr/>
          <p:nvPr/>
        </p:nvSpPr>
        <p:spPr>
          <a:xfrm>
            <a:off x="5046988" y="1590277"/>
            <a:ext cx="6665833" cy="4789877"/>
          </a:xfrm>
          <a:prstGeom prst="rect">
            <a:avLst/>
          </a:prstGeom>
          <a:solidFill>
            <a:srgbClr val="2980B9"/>
          </a:solidFill>
        </p:spPr>
      </p:sp>
      <p:sp>
        <p:nvSpPr>
          <p:cNvPr id="6" name="Object 5"/>
          <p:cNvSpPr/>
          <p:nvPr/>
        </p:nvSpPr>
        <p:spPr>
          <a:xfrm>
            <a:off x="5332667" y="1785342"/>
            <a:ext cx="6808672" cy="2900828"/>
          </a:xfrm>
          <a:prstGeom prst="rect">
            <a:avLst/>
          </a:prstGeom>
          <a:noFill/>
        </p:spPr>
        <p:txBody>
          <a:bodyPr wrap="square" lIns="0" tIns="0" rIns="0" bIns="0" rtlCol="0" anchor="t"/>
          <a:lstStyle/>
          <a:p>
            <a:pPr algn="l">
              <a:lnSpc>
                <a:spcPts val="2856"/>
              </a:lnSpc>
              <a:buNone/>
            </a:pPr>
            <a:r>
              <a:rPr lang="en-US" sz="2040" b="1" dirty="0">
                <a:solidFill>
                  <a:srgbClr val="FFFFFF"/>
                </a:solidFill>
                <a:latin typeface="Montserrat" pitchFamily="34" charset="0"/>
                <a:ea typeface="Montserrat" pitchFamily="34" charset="-122"/>
                <a:cs typeface="Montserrat" pitchFamily="34" charset="-120"/>
              </a:rPr>
              <a:t>"Predictive modeling is the process of using data to make predictions about future outcomes. By analyzing patterns and relationships in historical data, predictive models can be used to identify risks, opportunities, and trends, and to forecast future events with a high degree of accuracy." - Joseph Rickert, Data Scientist at RStudio</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4730"/>
            <a:ext cx="1218895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Data Preparation</a:t>
            </a:r>
            <a:endParaRPr lang="en-US" dirty="0"/>
          </a:p>
        </p:txBody>
      </p:sp>
      <p:sp>
        <p:nvSpPr>
          <p:cNvPr id="3" name="Object 2"/>
          <p:cNvSpPr/>
          <p:nvPr/>
        </p:nvSpPr>
        <p:spPr>
          <a:xfrm>
            <a:off x="7522869" y="1590277"/>
            <a:ext cx="4199475" cy="4799400"/>
          </a:xfrm>
          <a:prstGeom prst="rect">
            <a:avLst/>
          </a:prstGeom>
          <a:solidFill>
            <a:srgbClr val="00A0B0"/>
          </a:solidFill>
        </p:spPr>
      </p:sp>
      <p:pic>
        <p:nvPicPr>
          <p:cNvPr id="4" name="Object 3" descr="preencoded.png"/>
          <p:cNvPicPr>
            <a:picLocks noChangeAspect="1"/>
          </p:cNvPicPr>
          <p:nvPr/>
        </p:nvPicPr>
        <p:blipFill>
          <a:blip r:embed="rId3"/>
          <a:srcRect l="20791" r="20791"/>
          <a:stretch/>
        </p:blipFill>
        <p:spPr>
          <a:xfrm>
            <a:off x="7522869" y="1590277"/>
            <a:ext cx="4199475" cy="4799400"/>
          </a:xfrm>
          <a:prstGeom prst="rect">
            <a:avLst/>
          </a:prstGeom>
        </p:spPr>
      </p:pic>
      <p:sp>
        <p:nvSpPr>
          <p:cNvPr id="5" name="Object 4"/>
          <p:cNvSpPr/>
          <p:nvPr/>
        </p:nvSpPr>
        <p:spPr>
          <a:xfrm>
            <a:off x="761810" y="1795981"/>
            <a:ext cx="6703924" cy="2879104"/>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During the initial stage of creating a prediction model, it is important to prepare the data. To start, we will import the data and identify any missing, outlier, or other data quality issues. We utilize the make_pipeline object and the SimpleImputer class to substitute missing data with a predetermined value, i.e. mean, median, or most common value or to propagate the most recent known outcome forwards or backwards.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23794" y="374730"/>
            <a:ext cx="7751412" cy="559826"/>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Modeling Methods</a:t>
            </a:r>
            <a:endParaRPr lang="en-US" dirty="0"/>
          </a:p>
        </p:txBody>
      </p:sp>
      <p:sp>
        <p:nvSpPr>
          <p:cNvPr id="3" name="Object 2"/>
          <p:cNvSpPr/>
          <p:nvPr/>
        </p:nvSpPr>
        <p:spPr>
          <a:xfrm>
            <a:off x="7999000" y="0"/>
            <a:ext cx="4199475" cy="6865808"/>
          </a:xfrm>
          <a:prstGeom prst="rect">
            <a:avLst/>
          </a:prstGeom>
          <a:solidFill>
            <a:srgbClr val="00A0B0"/>
          </a:solidFill>
        </p:spPr>
      </p:sp>
      <p:pic>
        <p:nvPicPr>
          <p:cNvPr id="4" name="Object 3" descr="preencoded.png"/>
          <p:cNvPicPr>
            <a:picLocks noChangeAspect="1"/>
          </p:cNvPicPr>
          <p:nvPr/>
        </p:nvPicPr>
        <p:blipFill>
          <a:blip r:embed="rId3"/>
          <a:srcRect l="29585" r="29585"/>
          <a:stretch/>
        </p:blipFill>
        <p:spPr>
          <a:xfrm>
            <a:off x="7999000" y="0"/>
            <a:ext cx="4199475" cy="6865808"/>
          </a:xfrm>
          <a:prstGeom prst="rect">
            <a:avLst/>
          </a:prstGeom>
        </p:spPr>
      </p:pic>
      <p:sp>
        <p:nvSpPr>
          <p:cNvPr id="5" name="Object 4"/>
          <p:cNvSpPr/>
          <p:nvPr/>
        </p:nvSpPr>
        <p:spPr>
          <a:xfrm>
            <a:off x="761810" y="1795981"/>
            <a:ext cx="7122919" cy="3199005"/>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A logistic regression model will be used to forecast the chances of each policyholder making a service payment call (CALL_FLAG=1). This type of model is particularly useful in this situation since it is a binary classification problem and logistic regression is one of the most popular approaches for dealing with such issues. It also provides transparent coefficients that help us to understand the relationship between the input and output variables which is essential in any forecasting task.</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384803" y="374730"/>
            <a:ext cx="5609299" cy="1119652"/>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How we start working on our Model</a:t>
            </a:r>
            <a:endParaRPr lang="en-US" dirty="0"/>
          </a:p>
        </p:txBody>
      </p:sp>
      <p:sp>
        <p:nvSpPr>
          <p:cNvPr id="3" name="Object 2"/>
          <p:cNvSpPr/>
          <p:nvPr/>
        </p:nvSpPr>
        <p:spPr>
          <a:xfrm>
            <a:off x="0" y="0"/>
            <a:ext cx="4199475" cy="6865808"/>
          </a:xfrm>
          <a:prstGeom prst="rect">
            <a:avLst/>
          </a:prstGeom>
          <a:solidFill>
            <a:srgbClr val="00A0B0"/>
          </a:solidFill>
        </p:spPr>
      </p:sp>
      <p:pic>
        <p:nvPicPr>
          <p:cNvPr id="4" name="Object 3" descr="preencoded.png"/>
          <p:cNvPicPr>
            <a:picLocks noChangeAspect="1"/>
          </p:cNvPicPr>
          <p:nvPr/>
        </p:nvPicPr>
        <p:blipFill>
          <a:blip r:embed="rId3"/>
          <a:srcRect l="19231" r="40547" b="151"/>
          <a:stretch/>
        </p:blipFill>
        <p:spPr>
          <a:xfrm>
            <a:off x="0" y="0"/>
            <a:ext cx="4199475" cy="6865808"/>
          </a:xfrm>
          <a:prstGeom prst="rect">
            <a:avLst/>
          </a:prstGeom>
        </p:spPr>
      </p:pic>
      <p:sp>
        <p:nvSpPr>
          <p:cNvPr id="5" name="Object 4"/>
          <p:cNvSpPr/>
          <p:nvPr/>
        </p:nvSpPr>
        <p:spPr>
          <a:xfrm>
            <a:off x="4951762" y="2373810"/>
            <a:ext cx="7122919" cy="3327932"/>
          </a:xfrm>
          <a:prstGeom prst="rect">
            <a:avLst/>
          </a:prstGeom>
          <a:noFill/>
        </p:spPr>
        <p:txBody>
          <a:bodyPr wrap="square" lIns="0" tIns="0" rIns="0" bIns="0" rtlCol="0" anchor="t"/>
          <a:lstStyle/>
          <a:p>
            <a:pPr algn="l">
              <a:lnSpc>
                <a:spcPts val="2016"/>
              </a:lnSpc>
              <a:buNone/>
            </a:pPr>
            <a:r>
              <a:rPr lang="en-US" sz="1440" dirty="0">
                <a:solidFill>
                  <a:srgbClr val="000000">
                    <a:alpha val="60000"/>
                  </a:srgbClr>
                </a:solidFill>
                <a:latin typeface="Montserrat" pitchFamily="34" charset="0"/>
                <a:ea typeface="Montserrat" pitchFamily="34" charset="-122"/>
                <a:cs typeface="Montserrat" pitchFamily="34" charset="-120"/>
              </a:rPr>
              <a:t>The first line includes the pandas library, which is employed to manipulate and analyze data. The second line imports the numpy package, which is implemented in Python for scientific computation. The third line imports train_test_split from scikit-learn's model_selection module, which serves to split the dataset into training and testing sets. The fourth line imports StandardScaler from scikit-learn's preprocessing module, which functions for normalizing the feature variables. The fifth line imports LogisticRegression from scikit-learn's linear_model module, which serves to apply a logistic regression model to the data. The sixth line imports classification_report, confusion_matrix, and accuracy_score from scikit-learn's metrics module, which are used to evaluate the model's performance.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135520" y="374730"/>
            <a:ext cx="5727959" cy="1119652"/>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Splitting the Data and Scaling the variables</a:t>
            </a:r>
            <a:endParaRPr lang="en-US" dirty="0"/>
          </a:p>
        </p:txBody>
      </p:sp>
      <p:sp>
        <p:nvSpPr>
          <p:cNvPr id="3" name="Object 2"/>
          <p:cNvSpPr/>
          <p:nvPr/>
        </p:nvSpPr>
        <p:spPr>
          <a:xfrm>
            <a:off x="7999000" y="0"/>
            <a:ext cx="4199475" cy="6865808"/>
          </a:xfrm>
          <a:prstGeom prst="rect">
            <a:avLst/>
          </a:prstGeom>
          <a:solidFill>
            <a:srgbClr val="00A0B0"/>
          </a:solidFill>
        </p:spPr>
      </p:sp>
      <p:pic>
        <p:nvPicPr>
          <p:cNvPr id="4" name="Object 3" descr="preencoded.png"/>
          <p:cNvPicPr>
            <a:picLocks noChangeAspect="1"/>
          </p:cNvPicPr>
          <p:nvPr/>
        </p:nvPicPr>
        <p:blipFill>
          <a:blip r:embed="rId3"/>
          <a:srcRect l="19171" r="40546"/>
          <a:stretch/>
        </p:blipFill>
        <p:spPr>
          <a:xfrm>
            <a:off x="7999000" y="0"/>
            <a:ext cx="4199475" cy="6865808"/>
          </a:xfrm>
          <a:prstGeom prst="rect">
            <a:avLst/>
          </a:prstGeom>
        </p:spPr>
      </p:pic>
      <p:sp>
        <p:nvSpPr>
          <p:cNvPr id="5" name="Object 4"/>
          <p:cNvSpPr/>
          <p:nvPr/>
        </p:nvSpPr>
        <p:spPr>
          <a:xfrm>
            <a:off x="761810" y="2357815"/>
            <a:ext cx="7122919" cy="2239303"/>
          </a:xfrm>
          <a:prstGeom prst="rect">
            <a:avLst/>
          </a:prstGeom>
          <a:noFill/>
        </p:spPr>
        <p:txBody>
          <a:bodyPr wrap="square" lIns="0" tIns="0" rIns="0" bIns="0" rtlCol="0" anchor="t"/>
          <a:lstStyle/>
          <a:p>
            <a:pPr algn="l">
              <a:lnSpc>
                <a:spcPts val="2520"/>
              </a:lnSpc>
              <a:buNone/>
            </a:pPr>
            <a:r>
              <a:rPr lang="en-US" sz="1800" dirty="0">
                <a:solidFill>
                  <a:srgbClr val="333333"/>
                </a:solidFill>
                <a:latin typeface="Montserrat" pitchFamily="34" charset="0"/>
                <a:ea typeface="Montserrat" pitchFamily="34" charset="-122"/>
                <a:cs typeface="Montserrat" pitchFamily="34" charset="-120"/>
              </a:rPr>
              <a:t>We used the scikit-learn function train_test_split in order to divide the feature and target variables into training and testing sets, with the testing set size being 30% and a random state of 0 for consistency. We then created a StandardScaler object which was subsequently applied to both the training and testing sets, so that the feature variables could be standardized.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259746" y="374730"/>
            <a:ext cx="5479508" cy="1679477"/>
          </a:xfrm>
          <a:prstGeom prst="rect">
            <a:avLst/>
          </a:prstGeom>
          <a:noFill/>
        </p:spPr>
        <p:txBody>
          <a:bodyPr wrap="square" lIns="0" tIns="0" rIns="0" bIns="0" rtlCol="0" anchor="t"/>
          <a:lstStyle/>
          <a:p>
            <a:pPr algn="ctr">
              <a:lnSpc>
                <a:spcPts val="4409"/>
              </a:lnSpc>
              <a:buNone/>
            </a:pPr>
            <a:r>
              <a:rPr lang="en-US" sz="3750" dirty="0">
                <a:solidFill>
                  <a:srgbClr val="333333"/>
                </a:solidFill>
                <a:latin typeface="Trocchi" pitchFamily="34" charset="0"/>
                <a:ea typeface="Trocchi" pitchFamily="34" charset="-122"/>
                <a:cs typeface="Trocchi" pitchFamily="34" charset="-120"/>
              </a:rPr>
              <a:t>Imputing the missing variables and Logistic Regression</a:t>
            </a:r>
            <a:endParaRPr lang="en-US" dirty="0"/>
          </a:p>
        </p:txBody>
      </p:sp>
      <p:sp>
        <p:nvSpPr>
          <p:cNvPr id="3" name="Object 2"/>
          <p:cNvSpPr/>
          <p:nvPr/>
        </p:nvSpPr>
        <p:spPr>
          <a:xfrm>
            <a:off x="7999000" y="0"/>
            <a:ext cx="4199475" cy="6865808"/>
          </a:xfrm>
          <a:prstGeom prst="rect">
            <a:avLst/>
          </a:prstGeom>
          <a:solidFill>
            <a:srgbClr val="00A0B0"/>
          </a:solidFill>
        </p:spPr>
      </p:sp>
      <p:pic>
        <p:nvPicPr>
          <p:cNvPr id="4" name="Object 3" descr="preencoded.png"/>
          <p:cNvPicPr>
            <a:picLocks noChangeAspect="1"/>
          </p:cNvPicPr>
          <p:nvPr/>
        </p:nvPicPr>
        <p:blipFill>
          <a:blip r:embed="rId3"/>
          <a:srcRect l="11169" r="43105"/>
          <a:stretch/>
        </p:blipFill>
        <p:spPr>
          <a:xfrm>
            <a:off x="7999000" y="0"/>
            <a:ext cx="4199475" cy="6865808"/>
          </a:xfrm>
          <a:prstGeom prst="rect">
            <a:avLst/>
          </a:prstGeom>
        </p:spPr>
      </p:pic>
      <p:sp>
        <p:nvSpPr>
          <p:cNvPr id="5" name="Object 4"/>
          <p:cNvSpPr/>
          <p:nvPr/>
        </p:nvSpPr>
        <p:spPr>
          <a:xfrm>
            <a:off x="761810" y="2923667"/>
            <a:ext cx="7122919" cy="3039054"/>
          </a:xfrm>
          <a:prstGeom prst="rect">
            <a:avLst/>
          </a:prstGeom>
          <a:noFill/>
        </p:spPr>
        <p:txBody>
          <a:bodyPr wrap="square" lIns="0" tIns="0" rIns="0" bIns="0" rtlCol="0" anchor="t"/>
          <a:lstStyle/>
          <a:p>
            <a:pPr algn="l">
              <a:lnSpc>
                <a:spcPts val="2394"/>
              </a:lnSpc>
              <a:buNone/>
            </a:pPr>
            <a:r>
              <a:rPr lang="en-US" sz="1710" dirty="0">
                <a:solidFill>
                  <a:srgbClr val="333333"/>
                </a:solidFill>
                <a:latin typeface="Montserrat" pitchFamily="34" charset="0"/>
                <a:ea typeface="Montserrat" pitchFamily="34" charset="-122"/>
                <a:cs typeface="Montserrat" pitchFamily="34" charset="-120"/>
              </a:rPr>
              <a:t>We utilize the make_pipeline object and the SimpleImputer class to replace all missing values with the most commonly observed value. Utilizing logistic regression, we can analyze historical data of policyholders who made service payment calls in order to discover which factors are associated with a higher probability of making a CALL_FLAG = 1. Through this analysis, pertinent demographic variables, payment behavior, payment amount and other relevant variables can be identified and leveraged to forecast the chance of a customer making a service payment call.</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1158</Words>
  <Application>Microsoft Macintosh PowerPoint</Application>
  <PresentationFormat>Widescreen</PresentationFormat>
  <Paragraphs>57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Montserrat</vt:lpstr>
      <vt:lpstr>Trocchi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First Presentation</dc:title>
  <dc:subject>My First Presentation</dc:subject>
  <dc:creator>rishita.yashoda@gmail.com</dc:creator>
  <cp:lastModifiedBy>Pothunuri, Yashoda Rishita</cp:lastModifiedBy>
  <cp:revision>1</cp:revision>
  <dcterms:created xsi:type="dcterms:W3CDTF">2023-05-06T20:47:46Z</dcterms:created>
  <dcterms:modified xsi:type="dcterms:W3CDTF">2023-05-06T20:51:30Z</dcterms:modified>
</cp:coreProperties>
</file>